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73" r:id="rId6"/>
    <p:sldId id="275" r:id="rId7"/>
    <p:sldId id="272" r:id="rId8"/>
    <p:sldId id="277" r:id="rId9"/>
    <p:sldId id="274" r:id="rId10"/>
    <p:sldId id="276" r:id="rId11"/>
    <p:sldId id="279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C6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BE9DC-B422-70A7-1C4A-E947EDFEA729}" v="31" dt="2023-08-10T12:39:46.351"/>
    <p1510:client id="{B388EA0F-CC0E-46F8-A21F-5902908EF986}" v="13" dt="2023-04-27T11:31:20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408C0-127B-4965-A0E8-9842103A86BC}" type="datetimeFigureOut">
              <a:t>13.11.2024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0B637-7F48-49ED-AC2D-CBC214512D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0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5346"/>
            <a:ext cx="9144000" cy="584775"/>
          </a:xfrm>
          <a:solidFill>
            <a:srgbClr val="3F4C65"/>
          </a:solidFill>
        </p:spPr>
        <p:txBody>
          <a:bodyPr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14650"/>
            <a:ext cx="8136904" cy="7372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aseline="0">
                <a:solidFill>
                  <a:srgbClr val="3F4C65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0397" y="542637"/>
            <a:ext cx="1083204" cy="12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14650"/>
            <a:ext cx="8136904" cy="7372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aseline="0">
                <a:solidFill>
                  <a:srgbClr val="3F4C65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0397" y="542637"/>
            <a:ext cx="1083204" cy="126373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3381" y="2139702"/>
            <a:ext cx="9147382" cy="584775"/>
          </a:xfrm>
          <a:prstGeom prst="rect">
            <a:avLst/>
          </a:prstGeom>
          <a:solidFill>
            <a:srgbClr val="3F4C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320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6545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rgbClr val="3F4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00150"/>
            <a:ext cx="77152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600" y="4767263"/>
            <a:ext cx="16192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C9732-6254-4E82-80AC-9F5F79C60EC5}" type="datetime1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F7E23-75DC-4DDC-A8E4-66DFE858140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8" y="191517"/>
            <a:ext cx="798645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71600" cy="5143500"/>
            <a:chOff x="0" y="0"/>
            <a:chExt cx="971600" cy="51435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71600" cy="5143500"/>
            </a:xfrm>
            <a:prstGeom prst="rect">
              <a:avLst/>
            </a:prstGeom>
            <a:solidFill>
              <a:srgbClr val="3F4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455" y="225991"/>
              <a:ext cx="602688" cy="70313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06375"/>
            <a:ext cx="7715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00150"/>
            <a:ext cx="77152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600" y="4767263"/>
            <a:ext cx="16192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E47C0-977B-4971-A805-500AC36DC655}" type="datetimeFigureOut">
              <a:rPr lang="en-GB"/>
              <a:pPr>
                <a:defRPr/>
              </a:pPr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4097-0145-4023-A07A-3198F31BB6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3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71600" cy="5143500"/>
            <a:chOff x="0" y="0"/>
            <a:chExt cx="971600" cy="51435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71600" cy="5143500"/>
            </a:xfrm>
            <a:prstGeom prst="rect">
              <a:avLst/>
            </a:prstGeom>
            <a:solidFill>
              <a:srgbClr val="3F4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455" y="225991"/>
              <a:ext cx="602688" cy="70313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9" y="3305176"/>
            <a:ext cx="7704857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99" y="2180035"/>
            <a:ext cx="7704857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600" y="4767263"/>
            <a:ext cx="16192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6C69E-B1DB-4CA6-8087-0792EB0EC1C5}" type="datetimeFigureOut">
              <a:rPr lang="en-GB"/>
              <a:pPr>
                <a:defRPr/>
              </a:pPr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A73C-CF8D-464E-B923-DF77B263F8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3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71600" cy="5143500"/>
            <a:chOff x="0" y="0"/>
            <a:chExt cx="971600" cy="51435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71600" cy="5143500"/>
            </a:xfrm>
            <a:prstGeom prst="rect">
              <a:avLst/>
            </a:prstGeom>
            <a:solidFill>
              <a:srgbClr val="3F4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455" y="225991"/>
              <a:ext cx="602688" cy="70313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200151"/>
            <a:ext cx="381642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200151"/>
            <a:ext cx="3826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3A6F9-C11E-48AB-AE8D-5A7348A1978F}" type="datetimeFigureOut">
              <a:rPr lang="en-GB"/>
              <a:pPr>
                <a:defRPr/>
              </a:pPr>
              <a:t>13/11/2024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A235-C862-4D2A-BFC2-4A587BC440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4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71600" cy="5143500"/>
            <a:chOff x="0" y="0"/>
            <a:chExt cx="971600" cy="51435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71600" cy="5143500"/>
            </a:xfrm>
            <a:prstGeom prst="rect">
              <a:avLst/>
            </a:prstGeom>
            <a:solidFill>
              <a:srgbClr val="3F4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455" y="225991"/>
              <a:ext cx="602688" cy="70313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151335"/>
            <a:ext cx="381642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1631156"/>
            <a:ext cx="381642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032" y="1151335"/>
            <a:ext cx="3826769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032" y="1631156"/>
            <a:ext cx="3826769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03D08-ADE5-442B-A99F-F2634E6EB658}" type="datetimeFigureOut">
              <a:rPr lang="en-GB"/>
              <a:pPr>
                <a:defRPr/>
              </a:pPr>
              <a:t>13/11/2024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3366C-B3F4-4D8B-BB3A-9C5D5E3BCF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84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971600" cy="5143500"/>
            <a:chOff x="0" y="0"/>
            <a:chExt cx="971600" cy="51435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71600" cy="5143500"/>
            </a:xfrm>
            <a:prstGeom prst="rect">
              <a:avLst/>
            </a:prstGeom>
            <a:solidFill>
              <a:srgbClr val="3F4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455" y="225991"/>
              <a:ext cx="602688" cy="70313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695DE-BE3C-4A20-97CC-B8D8D080148B}" type="datetimeFigureOut">
              <a:rPr lang="en-GB"/>
              <a:pPr>
                <a:defRPr/>
              </a:pPr>
              <a:t>13/11/2024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A75B4-73AD-4D78-9428-4389865D1A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35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71600" cy="5143500"/>
            <a:chOff x="0" y="0"/>
            <a:chExt cx="971600" cy="51435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71600" cy="5143500"/>
            </a:xfrm>
            <a:prstGeom prst="rect">
              <a:avLst/>
            </a:prstGeom>
            <a:solidFill>
              <a:srgbClr val="3F4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455" y="225991"/>
              <a:ext cx="602688" cy="703136"/>
            </a:xfrm>
            <a:prstGeom prst="rect">
              <a:avLst/>
            </a:prstGeom>
          </p:spPr>
        </p:pic>
      </p:grp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B068-3C34-4B87-B31E-CEA9F51EF5BC}" type="datetimeFigureOut">
              <a:rPr lang="en-GB"/>
              <a:pPr>
                <a:defRPr/>
              </a:pPr>
              <a:t>13/11/2024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33C4-8838-4861-B336-6F788E3479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71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71600" cy="5143500"/>
            <a:chOff x="0" y="0"/>
            <a:chExt cx="971600" cy="51435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71600" cy="5143500"/>
            </a:xfrm>
            <a:prstGeom prst="rect">
              <a:avLst/>
            </a:prstGeom>
            <a:solidFill>
              <a:srgbClr val="3F4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455" y="225991"/>
              <a:ext cx="602688" cy="70313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04787"/>
            <a:ext cx="2736304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204788"/>
            <a:ext cx="4906888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076326"/>
            <a:ext cx="2736304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7ECA-055E-4B88-A3F4-F58A98C6D1ED}" type="datetimeFigureOut">
              <a:rPr lang="en-GB"/>
              <a:pPr>
                <a:defRPr/>
              </a:pPr>
              <a:t>13/11/2024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35CCE-04C5-4089-BB01-31188CD1D3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2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71600" cy="5143500"/>
            <a:chOff x="0" y="0"/>
            <a:chExt cx="971600" cy="51435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71600" cy="5143500"/>
            </a:xfrm>
            <a:prstGeom prst="rect">
              <a:avLst/>
            </a:prstGeom>
            <a:solidFill>
              <a:srgbClr val="3F4C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455" y="225991"/>
              <a:ext cx="602688" cy="70313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592" y="3600450"/>
            <a:ext cx="6985792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42592" y="459581"/>
            <a:ext cx="6985792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2592" y="4025503"/>
            <a:ext cx="6985792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BB94-9ADB-45DE-AE4A-9E09C73E56C2}" type="datetimeFigureOut">
              <a:rPr lang="en-GB"/>
              <a:pPr>
                <a:defRPr/>
              </a:pPr>
              <a:t>13/11/2024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8CE0-2720-4DA2-B5BF-4347B06D8F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08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71600" y="206375"/>
            <a:ext cx="7715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/>
              <a:t>Click to edit Master title style</a:t>
            </a:r>
            <a:endParaRPr lang="en-GB" altLang="et-E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600" y="1200150"/>
            <a:ext cx="77152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/>
              <a:t>Click to edit Master text styles</a:t>
            </a:r>
          </a:p>
          <a:p>
            <a:pPr lvl="1"/>
            <a:r>
              <a:rPr lang="en-US" altLang="et-EE"/>
              <a:t>Second level</a:t>
            </a:r>
          </a:p>
          <a:p>
            <a:pPr lvl="2"/>
            <a:r>
              <a:rPr lang="en-US" altLang="et-EE"/>
              <a:t>Third level</a:t>
            </a:r>
          </a:p>
          <a:p>
            <a:pPr lvl="3"/>
            <a:r>
              <a:rPr lang="en-US" altLang="et-EE"/>
              <a:t>Fourth level</a:t>
            </a:r>
          </a:p>
          <a:p>
            <a:pPr lvl="4"/>
            <a:r>
              <a:rPr lang="en-US" altLang="et-EE"/>
              <a:t>Fifth level</a:t>
            </a:r>
            <a:endParaRPr lang="en-GB" alt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767263"/>
            <a:ext cx="1619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3F4C6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71660-64BA-42EB-8BE7-8DBF29351923}" type="datetimeFigureOut">
              <a:rPr lang="en-GB" smtClean="0"/>
              <a:pPr>
                <a:defRPr/>
              </a:pPr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3F4C6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3F4C6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AF7E23-75DC-4DDC-A8E4-66DFE858140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3F4C65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F4C6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F4C65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F4C65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F4C65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F4C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ouis.Wierenga@baltdefcol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mUC4m6w1wo&amp;t=13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5346"/>
            <a:ext cx="9144000" cy="584775"/>
          </a:xfrm>
        </p:spPr>
        <p:txBody>
          <a:bodyPr/>
          <a:lstStyle/>
          <a:p>
            <a:r>
              <a:rPr lang="et-EE" b="1" dirty="0">
                <a:latin typeface="Garamond" panose="02020404030301010803" pitchFamily="18" charset="0"/>
                <a:ea typeface="Verdana"/>
                <a:cs typeface="Calibri"/>
              </a:rPr>
              <a:t>AI, </a:t>
            </a:r>
            <a:r>
              <a:rPr lang="et-EE" b="1" dirty="0" err="1">
                <a:latin typeface="Garamond" panose="02020404030301010803" pitchFamily="18" charset="0"/>
                <a:ea typeface="Verdana"/>
                <a:cs typeface="Calibri"/>
              </a:rPr>
              <a:t>EDTs</a:t>
            </a:r>
            <a:r>
              <a:rPr lang="et-EE" b="1" dirty="0">
                <a:latin typeface="Garamond" panose="02020404030301010803" pitchFamily="18" charset="0"/>
                <a:ea typeface="Verdana"/>
                <a:cs typeface="Calibri"/>
              </a:rPr>
              <a:t> and </a:t>
            </a:r>
            <a:r>
              <a:rPr lang="et-EE" b="1" dirty="0" err="1">
                <a:latin typeface="Garamond" panose="02020404030301010803" pitchFamily="18" charset="0"/>
                <a:ea typeface="Verdana"/>
                <a:cs typeface="Calibri"/>
              </a:rPr>
              <a:t>the</a:t>
            </a:r>
            <a:r>
              <a:rPr lang="et-EE" b="1" dirty="0">
                <a:latin typeface="Garamond" panose="02020404030301010803" pitchFamily="18" charset="0"/>
                <a:ea typeface="Verdana"/>
                <a:cs typeface="Calibri"/>
              </a:rPr>
              <a:t> Security </a:t>
            </a:r>
            <a:r>
              <a:rPr lang="et-EE" b="1" dirty="0" err="1">
                <a:latin typeface="Garamond" panose="02020404030301010803" pitchFamily="18" charset="0"/>
                <a:ea typeface="Verdana"/>
                <a:cs typeface="Calibri"/>
              </a:rPr>
              <a:t>Environment</a:t>
            </a:r>
            <a:r>
              <a:rPr lang="et-EE" b="1" dirty="0">
                <a:latin typeface="Garamond" panose="02020404030301010803" pitchFamily="18" charset="0"/>
                <a:ea typeface="Verdana"/>
                <a:cs typeface="Calibri"/>
              </a:rPr>
              <a:t> </a:t>
            </a:r>
            <a:endParaRPr lang="en-US" b="1" dirty="0" err="1">
              <a:latin typeface="Garamond" panose="02020404030301010803" pitchFamily="18" charset="0"/>
              <a:ea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418705"/>
            <a:ext cx="8136904" cy="1628423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002060"/>
                </a:solidFill>
                <a:latin typeface="Garamond" panose="02020404030301010803" pitchFamily="18" charset="0"/>
              </a:rPr>
              <a:t>Louis Wierenga</a:t>
            </a:r>
          </a:p>
          <a:p>
            <a:r>
              <a:rPr lang="et-EE" dirty="0" err="1">
                <a:solidFill>
                  <a:srgbClr val="002060"/>
                </a:solidFill>
                <a:latin typeface="Garamond" panose="02020404030301010803" pitchFamily="18" charset="0"/>
              </a:rPr>
              <a:t>Lecturer</a:t>
            </a:r>
            <a:r>
              <a:rPr lang="et-EE" dirty="0">
                <a:solidFill>
                  <a:srgbClr val="002060"/>
                </a:solidFill>
                <a:latin typeface="Garamond" panose="02020404030301010803" pitchFamily="18" charset="0"/>
              </a:rPr>
              <a:t> in International </a:t>
            </a:r>
            <a:r>
              <a:rPr lang="et-EE" dirty="0" err="1">
                <a:solidFill>
                  <a:srgbClr val="002060"/>
                </a:solidFill>
                <a:latin typeface="Garamond" panose="02020404030301010803" pitchFamily="18" charset="0"/>
              </a:rPr>
              <a:t>Relations</a:t>
            </a:r>
            <a:r>
              <a:rPr lang="et-EE" dirty="0">
                <a:solidFill>
                  <a:srgbClr val="002060"/>
                </a:solidFill>
                <a:latin typeface="Garamond" panose="02020404030301010803" pitchFamily="18" charset="0"/>
              </a:rPr>
              <a:t>, </a:t>
            </a:r>
            <a:r>
              <a:rPr lang="et-EE" dirty="0" err="1">
                <a:solidFill>
                  <a:srgbClr val="002060"/>
                </a:solidFill>
                <a:latin typeface="Garamond" panose="02020404030301010803" pitchFamily="18" charset="0"/>
              </a:rPr>
              <a:t>Department</a:t>
            </a:r>
            <a:r>
              <a:rPr lang="et-EE" dirty="0">
                <a:solidFill>
                  <a:srgbClr val="002060"/>
                </a:solidFill>
                <a:latin typeface="Garamond" panose="02020404030301010803" pitchFamily="18" charset="0"/>
              </a:rPr>
              <a:t> of </a:t>
            </a:r>
            <a:r>
              <a:rPr lang="et-EE" dirty="0" err="1">
                <a:solidFill>
                  <a:srgbClr val="002060"/>
                </a:solidFill>
                <a:latin typeface="Garamond" panose="02020404030301010803" pitchFamily="18" charset="0"/>
              </a:rPr>
              <a:t>Political</a:t>
            </a:r>
            <a:r>
              <a:rPr lang="et-EE" dirty="0">
                <a:solidFill>
                  <a:srgbClr val="002060"/>
                </a:solidFill>
                <a:latin typeface="Garamond" panose="02020404030301010803" pitchFamily="18" charset="0"/>
              </a:rPr>
              <a:t> and </a:t>
            </a:r>
            <a:r>
              <a:rPr lang="et-EE" dirty="0" err="1">
                <a:solidFill>
                  <a:srgbClr val="002060"/>
                </a:solidFill>
                <a:latin typeface="Garamond" panose="02020404030301010803" pitchFamily="18" charset="0"/>
              </a:rPr>
              <a:t>Strategic</a:t>
            </a:r>
            <a:r>
              <a:rPr lang="et-EE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t-EE" dirty="0" err="1">
                <a:solidFill>
                  <a:srgbClr val="002060"/>
                </a:solidFill>
                <a:latin typeface="Garamond" panose="02020404030301010803" pitchFamily="18" charset="0"/>
              </a:rPr>
              <a:t>Studies</a:t>
            </a:r>
            <a:r>
              <a:rPr lang="et-EE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</a:p>
          <a:p>
            <a:r>
              <a:rPr lang="et-EE" dirty="0">
                <a:solidFill>
                  <a:srgbClr val="002060"/>
                </a:solidFill>
                <a:latin typeface="Garamond" panose="02020404030301010803" pitchFamily="18" charset="0"/>
              </a:rPr>
              <a:t>Baltic </a:t>
            </a:r>
            <a:r>
              <a:rPr lang="et-EE" dirty="0" err="1">
                <a:solidFill>
                  <a:srgbClr val="002060"/>
                </a:solidFill>
                <a:latin typeface="Garamond" panose="02020404030301010803" pitchFamily="18" charset="0"/>
              </a:rPr>
              <a:t>Defence</a:t>
            </a:r>
            <a:r>
              <a:rPr lang="et-EE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t-EE" dirty="0" err="1">
                <a:solidFill>
                  <a:srgbClr val="002060"/>
                </a:solidFill>
                <a:latin typeface="Garamond" panose="02020404030301010803" pitchFamily="18" charset="0"/>
              </a:rPr>
              <a:t>College</a:t>
            </a:r>
            <a:endParaRPr lang="et-EE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t-EE" dirty="0">
                <a:solidFill>
                  <a:srgbClr val="002060"/>
                </a:solidFill>
                <a:latin typeface="Garamond" panose="020204040303010108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Louis.Wierenga@baltdefcol.org</a:t>
            </a:r>
            <a:r>
              <a:rPr lang="et-EE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2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5D00-C6CB-13AC-0B81-313EDAA2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b="1">
                <a:solidFill>
                  <a:srgbClr val="002060"/>
                </a:solidFill>
                <a:latin typeface="Garamond" panose="02020404030301010803" pitchFamily="18" charset="0"/>
              </a:rPr>
              <a:t>Information Space </a:t>
            </a:r>
            <a:r>
              <a:rPr lang="en-EE" b="1" dirty="0">
                <a:solidFill>
                  <a:srgbClr val="002060"/>
                </a:solidFill>
                <a:latin typeface="Garamond" panose="02020404030301010803" pitchFamily="18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E75D-6F9B-7CB7-DB36-15395AD01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The importance of the information domain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The maturation of the revolution in data 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The novelty problem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Meme culture 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The “AI war lab”</a:t>
            </a:r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41616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B06D-3C48-46EC-5E88-DDE8FBE4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b="1" dirty="0">
                <a:solidFill>
                  <a:srgbClr val="002060"/>
                </a:solidFill>
                <a:latin typeface="Garamond" panose="02020404030301010803" pitchFamily="18" charset="0"/>
              </a:rPr>
              <a:t>Deepfakes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C9073-28DC-692A-0909-C1EC54B42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The New Hampshire incident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The Slovak elections incident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Kier Starmer yelling at staff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Joe Biden calling for a military draft 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What deepfakes are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GANS: the technical foundation for deepfakes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Deepfakes in Ukraine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High-quality AI image detection solutions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Legislation and ways to combat deepfakes 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The Digital Services Act (DSA)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The Artificial Intelligence Act </a:t>
            </a:r>
          </a:p>
        </p:txBody>
      </p:sp>
    </p:spTree>
    <p:extLst>
      <p:ext uri="{BB962C8B-B14F-4D97-AF65-F5344CB8AC3E}">
        <p14:creationId xmlns:p14="http://schemas.microsoft.com/office/powerpoint/2010/main" val="303987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11D74-C6C7-33A8-F0B1-25B3322A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b="1" dirty="0">
                <a:solidFill>
                  <a:srgbClr val="002060"/>
                </a:solidFill>
                <a:latin typeface="Garamond" panose="02020404030301010803" pitchFamily="18" charset="0"/>
              </a:rPr>
              <a:t>Russia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F4BA4-B5C8-00DB-2FFF-0094DF648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Targeting of Kyiv’s mobilization drive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Russian psyops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Troll accounts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Data-driven combat and EMAs (encrypted messaging applications)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The likelihood of spilling over</a:t>
            </a:r>
          </a:p>
        </p:txBody>
      </p:sp>
    </p:spTree>
    <p:extLst>
      <p:ext uri="{BB962C8B-B14F-4D97-AF65-F5344CB8AC3E}">
        <p14:creationId xmlns:p14="http://schemas.microsoft.com/office/powerpoint/2010/main" val="149150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B327-86ED-B0A2-E511-72E75747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b="1" dirty="0">
                <a:solidFill>
                  <a:srgbClr val="002060"/>
                </a:solidFill>
                <a:latin typeface="Garamond" panose="02020404030301010803" pitchFamily="18" charset="0"/>
              </a:rPr>
              <a:t>China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081C-DBA1-7C37-8A78-D9859432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The key competitor of the US in advanced AI</a:t>
            </a:r>
          </a:p>
          <a:p>
            <a:r>
              <a:rPr lang="en-GB" dirty="0">
                <a:solidFill>
                  <a:srgbClr val="002060"/>
                </a:solidFill>
                <a:latin typeface="Garamond" panose="02020404030301010803" pitchFamily="18" charset="0"/>
              </a:rPr>
              <a:t>T</a:t>
            </a:r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he PLA’s Information Support Force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Semiconductors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Will China dominate? Will the US? 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The US is worried about falling behind China –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China is worried about falling behind the US!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Worry about the PLA’s insufficiently robust military standards, testing, and evaluation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Chinese misgivings </a:t>
            </a:r>
          </a:p>
          <a:p>
            <a:endParaRPr lang="en-EE" dirty="0"/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043971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FF47-B8D5-509B-710A-77FBE883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b="1" dirty="0">
                <a:solidFill>
                  <a:srgbClr val="002060"/>
                </a:solidFill>
                <a:latin typeface="Garamond" panose="02020404030301010803" pitchFamily="18" charset="0"/>
              </a:rPr>
              <a:t>AI in the Military Domain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CF21F-C6BF-5BBE-6134-2EBBE844A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E" sz="2800" dirty="0">
                <a:solidFill>
                  <a:srgbClr val="002060"/>
                </a:solidFill>
                <a:latin typeface="Garamond" panose="02020404030301010803" pitchFamily="18" charset="0"/>
              </a:rPr>
              <a:t>The integration of AI into the military domain is rapidly becoming a reality (Sweijs &amp; Romansky, 2024)</a:t>
            </a:r>
          </a:p>
          <a:p>
            <a:r>
              <a:rPr lang="en-EE" sz="2800" dirty="0">
                <a:solidFill>
                  <a:srgbClr val="002060"/>
                </a:solidFill>
                <a:latin typeface="Garamond" panose="02020404030301010803" pitchFamily="18" charset="0"/>
              </a:rPr>
              <a:t>REAIM 2023</a:t>
            </a:r>
          </a:p>
          <a:p>
            <a:r>
              <a:rPr lang="en-EE" sz="2800" dirty="0">
                <a:solidFill>
                  <a:srgbClr val="002060"/>
                </a:solidFill>
                <a:latin typeface="Garamond" panose="02020404030301010803" pitchFamily="18" charset="0"/>
              </a:rPr>
              <a:t>AI has the potential to shape nearly every facet of warfare</a:t>
            </a:r>
          </a:p>
          <a:p>
            <a:r>
              <a:rPr lang="en-EE" sz="2800" dirty="0">
                <a:solidFill>
                  <a:srgbClr val="002060"/>
                </a:solidFill>
                <a:latin typeface="Garamond" panose="02020404030301010803" pitchFamily="18" charset="0"/>
              </a:rPr>
              <a:t>The AI power paradox </a:t>
            </a:r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78503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75A1-672A-68C4-DE56-CF30932C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b="1" dirty="0">
                <a:solidFill>
                  <a:srgbClr val="002060"/>
                </a:solidFill>
                <a:latin typeface="Garamond" panose="02020404030301010803" pitchFamily="18" charset="0"/>
              </a:rPr>
              <a:t>Foreign Policy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D6D9-025C-C14E-7996-7957D2A0B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200150"/>
            <a:ext cx="7715200" cy="3736975"/>
          </a:xfrm>
        </p:spPr>
        <p:txBody>
          <a:bodyPr/>
          <a:lstStyle/>
          <a:p>
            <a:r>
              <a:rPr lang="en-EE" sz="2400" dirty="0">
                <a:solidFill>
                  <a:srgbClr val="002060"/>
                </a:solidFill>
                <a:latin typeface="Garamond" panose="02020404030301010803" pitchFamily="18" charset="0"/>
              </a:rPr>
              <a:t>The race to develop advanced AI systems</a:t>
            </a:r>
          </a:p>
          <a:p>
            <a:r>
              <a:rPr lang="en-EE" sz="2400" kern="100" dirty="0">
                <a:solidFill>
                  <a:srgbClr val="002060"/>
                </a:solidFill>
                <a:latin typeface="Garamond" panose="020204040303010108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EDTs such as artificial intelligence (AI) systems are ushering in a new era of high-tech global competition and geopolitical rivalry</a:t>
            </a:r>
            <a:r>
              <a:rPr lang="en-EE" sz="2400" dirty="0">
                <a:solidFill>
                  <a:srgbClr val="002060"/>
                </a:solidFill>
                <a:latin typeface="Garamond" panose="020204040303010108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EE" sz="2400" dirty="0">
                <a:solidFill>
                  <a:srgbClr val="002060"/>
                </a:solidFill>
                <a:latin typeface="Garamond" panose="02020404030301010803" pitchFamily="18" charset="0"/>
              </a:rPr>
              <a:t>Global dominance for the winner? </a:t>
            </a:r>
          </a:p>
          <a:p>
            <a:r>
              <a:rPr lang="en-EE" sz="2400" dirty="0">
                <a:solidFill>
                  <a:srgbClr val="002060"/>
                </a:solidFill>
                <a:latin typeface="Garamond" panose="02020404030301010803" pitchFamily="18" charset="0"/>
              </a:rPr>
              <a:t>Cyberspace and IR: as a structural modifier (Foulon a</a:t>
            </a:r>
            <a:r>
              <a:rPr lang="en-GB" sz="2400" dirty="0" err="1">
                <a:solidFill>
                  <a:srgbClr val="002060"/>
                </a:solidFill>
                <a:latin typeface="Garamond" panose="02020404030301010803" pitchFamily="18" charset="0"/>
              </a:rPr>
              <a:t>nd</a:t>
            </a:r>
            <a:r>
              <a:rPr lang="en-EE" sz="2400" dirty="0">
                <a:solidFill>
                  <a:srgbClr val="002060"/>
                </a:solidFill>
                <a:latin typeface="Garamond" panose="02020404030301010803" pitchFamily="18" charset="0"/>
              </a:rPr>
              <a:t> Meibauer, 2024) </a:t>
            </a:r>
          </a:p>
          <a:p>
            <a:r>
              <a:rPr lang="en-EE" sz="2400" dirty="0">
                <a:solidFill>
                  <a:srgbClr val="002060"/>
                </a:solidFill>
                <a:latin typeface="Garamond" panose="02020404030301010803" pitchFamily="18" charset="0"/>
              </a:rPr>
              <a:t>Four Battlefields: Data, Compute (computing hardware), Talent, and Institutions </a:t>
            </a:r>
          </a:p>
          <a:p>
            <a:endParaRPr lang="en-EE" dirty="0"/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75234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BF47A-3FF4-8037-7494-A73945D5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b="1" dirty="0">
                <a:solidFill>
                  <a:srgbClr val="002060"/>
                </a:solidFill>
                <a:latin typeface="Garamond" panose="02020404030301010803" pitchFamily="18" charset="0"/>
              </a:rPr>
              <a:t>Recommendations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C0A02-E3CE-AD70-5EC3-63AFA661F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5" kern="100" dirty="0">
                <a:solidFill>
                  <a:srgbClr val="002060"/>
                </a:solidFill>
                <a:latin typeface="Garamond" panose="020204040303010108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Continue to monitor existing AI products as well as continue to develop sophisticated AI detection tools and establish clear labelling requirements for AI-generated material </a:t>
            </a:r>
            <a:endParaRPr lang="en-EE" sz="1905" kern="100" dirty="0">
              <a:solidFill>
                <a:srgbClr val="002060"/>
              </a:solidFill>
              <a:latin typeface="Garamond" panose="020204040303010108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905" kern="100" dirty="0">
                <a:solidFill>
                  <a:srgbClr val="002060"/>
                </a:solidFill>
                <a:latin typeface="Garamond" panose="020204040303010108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Promoting public awareness and strengthening international cooperation </a:t>
            </a:r>
          </a:p>
          <a:p>
            <a:r>
              <a:rPr lang="en-US" sz="1905" kern="100" dirty="0">
                <a:solidFill>
                  <a:srgbClr val="002060"/>
                </a:solidFill>
                <a:latin typeface="Garamond" panose="020204040303010108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Supporting ongoing research and development into AI detection technologies </a:t>
            </a:r>
            <a:endParaRPr lang="en-EE" sz="1905" kern="100" dirty="0">
              <a:solidFill>
                <a:srgbClr val="002060"/>
              </a:solidFill>
              <a:latin typeface="Garamond" panose="020204040303010108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905" kern="100" dirty="0">
                <a:solidFill>
                  <a:srgbClr val="002060"/>
                </a:solidFill>
                <a:latin typeface="Garamond" panose="020204040303010108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UNSECGEN has called for a legally binding treaty by 2026 to ban lethal autonomous weapons systems (LAWs) that operate without human control or oversight and cannot comply with international humanitarian law</a:t>
            </a:r>
            <a:endParaRPr lang="en-EE" sz="1905" kern="100" dirty="0">
              <a:solidFill>
                <a:srgbClr val="002060"/>
              </a:solidFill>
              <a:latin typeface="Garamond" panose="020204040303010108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EE" sz="190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1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suit and tie&#10;&#10;Description automatically generated">
            <a:extLst>
              <a:ext uri="{FF2B5EF4-FFF2-40B4-BE49-F238E27FC236}">
                <a16:creationId xmlns:a16="http://schemas.microsoft.com/office/drawing/2014/main" id="{5A576C67-E9C1-75A1-0F38-18A4E0BF7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99129" y="448235"/>
            <a:ext cx="5952564" cy="4365812"/>
          </a:xfrm>
        </p:spPr>
      </p:pic>
    </p:spTree>
    <p:extLst>
      <p:ext uri="{BB962C8B-B14F-4D97-AF65-F5344CB8AC3E}">
        <p14:creationId xmlns:p14="http://schemas.microsoft.com/office/powerpoint/2010/main" val="249466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551FD7-AF4C-51DD-9F3B-3FD983259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9425" y="-587190"/>
            <a:ext cx="4634752" cy="6167721"/>
          </a:xfrm>
        </p:spPr>
      </p:pic>
    </p:spTree>
    <p:extLst>
      <p:ext uri="{BB962C8B-B14F-4D97-AF65-F5344CB8AC3E}">
        <p14:creationId xmlns:p14="http://schemas.microsoft.com/office/powerpoint/2010/main" val="355858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37AD1AD-A236-8B3F-777A-6731B1AC4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36" y="322730"/>
            <a:ext cx="4840940" cy="4598894"/>
          </a:xfrm>
        </p:spPr>
      </p:pic>
    </p:spTree>
    <p:extLst>
      <p:ext uri="{BB962C8B-B14F-4D97-AF65-F5344CB8AC3E}">
        <p14:creationId xmlns:p14="http://schemas.microsoft.com/office/powerpoint/2010/main" val="77804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DA18-DE05-59FB-5300-81FE7A4B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D81CD-3004-9C3F-3050-84E68FE0B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“All war is a sympto</a:t>
            </a:r>
            <a:r>
              <a:rPr lang="en-GB" dirty="0">
                <a:solidFill>
                  <a:srgbClr val="002060"/>
                </a:solidFill>
                <a:latin typeface="Garamond" panose="02020404030301010803" pitchFamily="18" charset="0"/>
              </a:rPr>
              <a:t>m</a:t>
            </a:r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 of man’s failure as a thinking animal.” John Steinbeck, </a:t>
            </a:r>
            <a:r>
              <a:rPr lang="en-EE" i="1" dirty="0">
                <a:solidFill>
                  <a:srgbClr val="002060"/>
                </a:solidFill>
                <a:latin typeface="Garamond" panose="02020404030301010803" pitchFamily="18" charset="0"/>
              </a:rPr>
              <a:t>Once There Was a War</a:t>
            </a:r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, 1943</a:t>
            </a:r>
            <a:endParaRPr lang="en-GB" dirty="0">
              <a:latin typeface="Garamond" panose="02020404030301010803" pitchFamily="18" charset="0"/>
              <a:hlinkClick r:id="rId2"/>
            </a:endParaRPr>
          </a:p>
          <a:p>
            <a:r>
              <a:rPr lang="en-GB" dirty="0">
                <a:latin typeface="Garamond" panose="02020404030301010803" pitchFamily="18" charset="0"/>
                <a:hlinkClick r:id="rId2"/>
              </a:rPr>
              <a:t>https://www.youtube.com/watch?v=AmUC4m6w1wo&amp;t=13s</a:t>
            </a:r>
            <a:r>
              <a:rPr lang="en-GB" dirty="0">
                <a:latin typeface="Garamond" panose="02020404030301010803" pitchFamily="18" charset="0"/>
              </a:rPr>
              <a:t> </a:t>
            </a:r>
          </a:p>
          <a:p>
            <a:endParaRPr lang="en-EE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1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1349-1E13-3F95-B50A-279FC944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b="1" dirty="0">
                <a:solidFill>
                  <a:srgbClr val="002060"/>
                </a:solidFill>
                <a:latin typeface="Garamond" panose="02020404030301010803" pitchFamily="18" charset="0"/>
              </a:rPr>
              <a:t>Let’s talk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8D81-E7E2-9ADE-EDC0-05EEB467A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What do you understand by ‘emerging disruptive technologies’?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How are they…disruptive? 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How will AI and EDTs reshape the security environment? </a:t>
            </a:r>
          </a:p>
          <a:p>
            <a:r>
              <a:rPr lang="en-EE" dirty="0">
                <a:solidFill>
                  <a:srgbClr val="002060"/>
                </a:solidFill>
                <a:latin typeface="Garamond" panose="02020404030301010803" pitchFamily="18" charset="0"/>
              </a:rPr>
              <a:t>Who will control them? </a:t>
            </a:r>
          </a:p>
        </p:txBody>
      </p:sp>
    </p:spTree>
    <p:extLst>
      <p:ext uri="{BB962C8B-B14F-4D97-AF65-F5344CB8AC3E}">
        <p14:creationId xmlns:p14="http://schemas.microsoft.com/office/powerpoint/2010/main" val="307991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9F0-45CC-C80C-F281-F5002845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b="1" dirty="0">
                <a:solidFill>
                  <a:srgbClr val="002060"/>
                </a:solidFill>
                <a:latin typeface="Garamond" panose="02020404030301010803" pitchFamily="18" charset="0"/>
              </a:rPr>
              <a:t>A lot of irons in the fire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8AA19-FD1A-1C9A-3FA7-829581048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E" sz="3600" dirty="0">
                <a:solidFill>
                  <a:srgbClr val="002060"/>
                </a:solidFill>
                <a:latin typeface="Garamond" panose="02020404030301010803" pitchFamily="18" charset="0"/>
              </a:rPr>
              <a:t>The Security environment now</a:t>
            </a:r>
          </a:p>
          <a:p>
            <a:r>
              <a:rPr lang="en-EE" sz="3600" dirty="0">
                <a:solidFill>
                  <a:srgbClr val="002060"/>
                </a:solidFill>
                <a:latin typeface="Garamond" panose="02020404030301010803" pitchFamily="18" charset="0"/>
              </a:rPr>
              <a:t>Changes and expectations</a:t>
            </a:r>
          </a:p>
          <a:p>
            <a:r>
              <a:rPr lang="en-EE" sz="3600" dirty="0">
                <a:solidFill>
                  <a:srgbClr val="002060"/>
                </a:solidFill>
                <a:latin typeface="Garamond" panose="02020404030301010803" pitchFamily="18" charset="0"/>
              </a:rPr>
              <a:t>How AI and EDTs fit into the equation</a:t>
            </a:r>
          </a:p>
          <a:p>
            <a:r>
              <a:rPr lang="en-EE" sz="3600" dirty="0">
                <a:solidFill>
                  <a:srgbClr val="002060"/>
                </a:solidFill>
                <a:latin typeface="Garamond" panose="02020404030301010803" pitchFamily="18" charset="0"/>
              </a:rPr>
              <a:t>The information environment and cognitive superiority  </a:t>
            </a:r>
          </a:p>
        </p:txBody>
      </p:sp>
    </p:spTree>
    <p:extLst>
      <p:ext uri="{BB962C8B-B14F-4D97-AF65-F5344CB8AC3E}">
        <p14:creationId xmlns:p14="http://schemas.microsoft.com/office/powerpoint/2010/main" val="211434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8290F-1D12-CB28-601F-4FAD76064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375"/>
            <a:ext cx="7715200" cy="857250"/>
          </a:xfrm>
        </p:spPr>
        <p:txBody>
          <a:bodyPr wrap="square" anchor="ctr">
            <a:normAutofit/>
          </a:bodyPr>
          <a:lstStyle/>
          <a:p>
            <a:r>
              <a:rPr lang="en-EE" sz="4100" b="1" dirty="0">
                <a:solidFill>
                  <a:srgbClr val="002060"/>
                </a:solidFill>
                <a:latin typeface="Garamond" panose="02020404030301010803" pitchFamily="18" charset="0"/>
              </a:rPr>
              <a:t>On the Battlefield (and beyond…)</a:t>
            </a:r>
            <a:endParaRPr lang="en-EE" sz="41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074EA-8A1D-9F4C-ECBD-95EB3E168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600" y="1200151"/>
            <a:ext cx="3816424" cy="339447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EE" sz="1800" dirty="0">
                <a:solidFill>
                  <a:srgbClr val="002060"/>
                </a:solidFill>
                <a:latin typeface="Garamond" panose="02020404030301010803" pitchFamily="18" charset="0"/>
              </a:rPr>
              <a:t>New weapons are being deployed for the first time: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rgbClr val="002060"/>
                </a:solidFill>
                <a:latin typeface="Garamond" panose="02020404030301010803" pitchFamily="18" charset="0"/>
              </a:rPr>
              <a:t>H</a:t>
            </a:r>
            <a:r>
              <a:rPr lang="en-EE" sz="1800" dirty="0">
                <a:solidFill>
                  <a:srgbClr val="002060"/>
                </a:solidFill>
                <a:latin typeface="Garamond" panose="02020404030301010803" pitchFamily="18" charset="0"/>
              </a:rPr>
              <a:t>ypersonic missiles (fired by Russia)</a:t>
            </a:r>
          </a:p>
          <a:p>
            <a:pPr>
              <a:lnSpc>
                <a:spcPct val="90000"/>
              </a:lnSpc>
            </a:pPr>
            <a:r>
              <a:rPr lang="en-EE" sz="1800" dirty="0">
                <a:solidFill>
                  <a:srgbClr val="002060"/>
                </a:solidFill>
                <a:latin typeface="Garamond" panose="02020404030301010803" pitchFamily="18" charset="0"/>
              </a:rPr>
              <a:t>But used in innovative ways: Ukrainian software GIS Arta (mod</a:t>
            </a:r>
            <a:r>
              <a:rPr lang="en-GB" sz="1800" dirty="0" err="1">
                <a:solidFill>
                  <a:srgbClr val="002060"/>
                </a:solidFill>
                <a:latin typeface="Garamond" panose="02020404030301010803" pitchFamily="18" charset="0"/>
              </a:rPr>
              <a:t>el</a:t>
            </a:r>
            <a:r>
              <a:rPr lang="en-EE" sz="1800" dirty="0">
                <a:solidFill>
                  <a:srgbClr val="002060"/>
                </a:solidFill>
                <a:latin typeface="Garamond" panose="02020404030301010803" pitchFamily="18" charset="0"/>
              </a:rPr>
              <a:t>led after Uber)</a:t>
            </a:r>
          </a:p>
          <a:p>
            <a:pPr>
              <a:lnSpc>
                <a:spcPct val="90000"/>
              </a:lnSpc>
            </a:pPr>
            <a:r>
              <a:rPr lang="en-EE" sz="1800" dirty="0">
                <a:solidFill>
                  <a:srgbClr val="002060"/>
                </a:solidFill>
                <a:latin typeface="Garamond" panose="02020404030301010803" pitchFamily="18" charset="0"/>
              </a:rPr>
              <a:t>Commercial and civil society actors directly engaged: Microsoft in Ukraine; Anonymous in Russian cyber space </a:t>
            </a:r>
          </a:p>
          <a:p>
            <a:pPr>
              <a:lnSpc>
                <a:spcPct val="90000"/>
              </a:lnSpc>
            </a:pPr>
            <a:endParaRPr lang="en-EE" sz="1800" dirty="0"/>
          </a:p>
        </p:txBody>
      </p:sp>
      <p:pic>
        <p:nvPicPr>
          <p:cNvPr id="6" name="Content Placeholder 5" descr="A person wearing a mask and using a computer&#10;&#10;Description automatically generated">
            <a:extLst>
              <a:ext uri="{FF2B5EF4-FFF2-40B4-BE49-F238E27FC236}">
                <a16:creationId xmlns:a16="http://schemas.microsoft.com/office/drawing/2014/main" id="{FB82F100-28C2-57FA-1980-E844D55543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r="13350"/>
          <a:stretch/>
        </p:blipFill>
        <p:spPr>
          <a:xfrm>
            <a:off x="4860032" y="1200151"/>
            <a:ext cx="3826800" cy="3394472"/>
          </a:xfrm>
          <a:noFill/>
        </p:spPr>
      </p:pic>
    </p:spTree>
    <p:extLst>
      <p:ext uri="{BB962C8B-B14F-4D97-AF65-F5344CB8AC3E}">
        <p14:creationId xmlns:p14="http://schemas.microsoft.com/office/powerpoint/2010/main" val="390409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3414-A89F-A64C-51A5-D807941E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b="1" dirty="0">
                <a:solidFill>
                  <a:srgbClr val="002060"/>
                </a:solidFill>
                <a:latin typeface="Garamond" panose="02020404030301010803" pitchFamily="18" charset="0"/>
              </a:rPr>
              <a:t>And in Information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FDCED-1493-3BA1-0DE3-ED620E887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E" sz="2800" dirty="0">
                <a:solidFill>
                  <a:srgbClr val="002060"/>
                </a:solidFill>
                <a:latin typeface="Garamond" panose="02020404030301010803" pitchFamily="18" charset="0"/>
              </a:rPr>
              <a:t>Russia accuses (falsely) a Ukrainian troll farm of US election interference</a:t>
            </a:r>
          </a:p>
          <a:p>
            <a:r>
              <a:rPr lang="en-EE" sz="2800" dirty="0">
                <a:solidFill>
                  <a:srgbClr val="002060"/>
                </a:solidFill>
                <a:latin typeface="Garamond" panose="02020404030301010803" pitchFamily="18" charset="0"/>
              </a:rPr>
              <a:t>Dec 2023, the UK accusation against the FSB</a:t>
            </a:r>
          </a:p>
          <a:p>
            <a:r>
              <a:rPr lang="en-EE" sz="2800" dirty="0">
                <a:solidFill>
                  <a:srgbClr val="002060"/>
                </a:solidFill>
                <a:latin typeface="Garamond" panose="02020404030301010803" pitchFamily="18" charset="0"/>
              </a:rPr>
              <a:t>Hacking campaign against NXB</a:t>
            </a:r>
          </a:p>
          <a:p>
            <a:endParaRPr lang="en-EE" sz="2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617922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C6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SharedWithUsers xmlns="26b734a0-4304-45b9-8da5-c3eb41dd615b">
      <UserInfo>
        <DisplayName>Atmante-Berge, Kristine</DisplayName>
        <AccountId>41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6DD9EE40BA6428F618EB9524FD156" ma:contentTypeVersion="9" ma:contentTypeDescription="Create a new document." ma:contentTypeScope="" ma:versionID="c17249490ea6074f4c3b3f0ccff16d0e">
  <xsd:schema xmlns:xsd="http://www.w3.org/2001/XMLSchema" xmlns:xs="http://www.w3.org/2001/XMLSchema" xmlns:p="http://schemas.microsoft.com/office/2006/metadata/properties" xmlns:ns2="26b734a0-4304-45b9-8da5-c3eb41dd615b" xmlns:ns3="http://schemas.microsoft.com/sharepoint/v4" xmlns:ns4="000a7415-717c-4a73-8c33-4ac9bc577217" targetNamespace="http://schemas.microsoft.com/office/2006/metadata/properties" ma:root="true" ma:fieldsID="b5961b18dfe07142a602a0fc233c60fb" ns2:_="" ns3:_="" ns4:_="">
    <xsd:import namespace="26b734a0-4304-45b9-8da5-c3eb41dd615b"/>
    <xsd:import namespace="http://schemas.microsoft.com/sharepoint/v4"/>
    <xsd:import namespace="000a7415-717c-4a73-8c33-4ac9bc5772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b734a0-4304-45b9-8da5-c3eb41dd61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a7415-717c-4a73-8c33-4ac9bc577217" elementFormDefault="qualified">
    <xsd:import namespace="http://schemas.microsoft.com/office/2006/documentManagement/types"/>
    <xsd:import namespace="http://schemas.microsoft.com/office/infopath/2007/PartnerControls"/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E188D2-ECBE-4D5F-81E7-E16B2E8C135D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000a7415-717c-4a73-8c33-4ac9bc577217"/>
    <ds:schemaRef ds:uri="http://schemas.microsoft.com/sharepoint/v4"/>
    <ds:schemaRef ds:uri="http://schemas.microsoft.com/office/2006/documentManagement/types"/>
    <ds:schemaRef ds:uri="26b734a0-4304-45b9-8da5-c3eb41dd615b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98C2AD5-0EB8-43AC-8778-3652D56D22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3590C1-86F4-4291-990C-21C714A81C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b734a0-4304-45b9-8da5-c3eb41dd615b"/>
    <ds:schemaRef ds:uri="http://schemas.microsoft.com/sharepoint/v4"/>
    <ds:schemaRef ds:uri="000a7415-717c-4a73-8c33-4ac9bc5772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570</Words>
  <Application>Microsoft Macintosh PowerPoint</Application>
  <PresentationFormat>On-screen Show (16:9)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Open Sans</vt:lpstr>
      <vt:lpstr>Office Theme</vt:lpstr>
      <vt:lpstr>AI, EDTs and the Security Environment </vt:lpstr>
      <vt:lpstr>PowerPoint Presentation</vt:lpstr>
      <vt:lpstr>PowerPoint Presentation</vt:lpstr>
      <vt:lpstr>PowerPoint Presentation</vt:lpstr>
      <vt:lpstr>PowerPoint Presentation</vt:lpstr>
      <vt:lpstr>Let’s talk </vt:lpstr>
      <vt:lpstr>A lot of irons in the fire </vt:lpstr>
      <vt:lpstr>On the Battlefield (and beyond…)</vt:lpstr>
      <vt:lpstr>And in Information Space</vt:lpstr>
      <vt:lpstr>Information Space  </vt:lpstr>
      <vt:lpstr>Deepfakes </vt:lpstr>
      <vt:lpstr>Russia </vt:lpstr>
      <vt:lpstr>China </vt:lpstr>
      <vt:lpstr>AI in the Military Domain </vt:lpstr>
      <vt:lpstr>Foreign Policy </vt:lpstr>
      <vt:lpstr>Recommendations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Toots, Oliver</dc:creator>
  <cp:lastModifiedBy> </cp:lastModifiedBy>
  <cp:revision>105</cp:revision>
  <cp:lastPrinted>2019-05-24T07:51:02Z</cp:lastPrinted>
  <dcterms:created xsi:type="dcterms:W3CDTF">2015-09-25T06:51:14Z</dcterms:created>
  <dcterms:modified xsi:type="dcterms:W3CDTF">2024-11-13T20:06:24Z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0x010100A346DD9EE40BA6428F618EB9524FD156</vt:lpwstr>
  </property>
</Properties>
</file>